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274" r:id="rId3"/>
    <p:sldId id="275" r:id="rId4"/>
    <p:sldId id="276" r:id="rId5"/>
    <p:sldId id="278" r:id="rId6"/>
    <p:sldId id="292" r:id="rId7"/>
    <p:sldId id="279" r:id="rId8"/>
    <p:sldId id="273" r:id="rId9"/>
    <p:sldId id="284" r:id="rId10"/>
    <p:sldId id="257" r:id="rId11"/>
    <p:sldId id="258" r:id="rId12"/>
    <p:sldId id="298" r:id="rId13"/>
    <p:sldId id="299" r:id="rId14"/>
    <p:sldId id="300" r:id="rId15"/>
    <p:sldId id="277" r:id="rId16"/>
    <p:sldId id="261" r:id="rId17"/>
    <p:sldId id="301" r:id="rId18"/>
    <p:sldId id="262" r:id="rId19"/>
    <p:sldId id="290" r:id="rId20"/>
    <p:sldId id="272" r:id="rId21"/>
    <p:sldId id="291" r:id="rId22"/>
    <p:sldId id="297" r:id="rId23"/>
    <p:sldId id="271" r:id="rId24"/>
    <p:sldId id="280" r:id="rId25"/>
    <p:sldId id="282" r:id="rId26"/>
    <p:sldId id="283" r:id="rId27"/>
    <p:sldId id="281" r:id="rId28"/>
    <p:sldId id="263" r:id="rId29"/>
    <p:sldId id="285" r:id="rId30"/>
    <p:sldId id="286" r:id="rId31"/>
    <p:sldId id="287" r:id="rId32"/>
    <p:sldId id="288" r:id="rId33"/>
    <p:sldId id="289" r:id="rId34"/>
    <p:sldId id="302" r:id="rId35"/>
    <p:sldId id="308" r:id="rId36"/>
    <p:sldId id="264" r:id="rId37"/>
    <p:sldId id="295" r:id="rId38"/>
    <p:sldId id="296" r:id="rId39"/>
    <p:sldId id="294" r:id="rId40"/>
    <p:sldId id="307" r:id="rId41"/>
    <p:sldId id="303" r:id="rId42"/>
    <p:sldId id="306" r:id="rId43"/>
    <p:sldId id="305" r:id="rId44"/>
    <p:sldId id="304" r:id="rId45"/>
    <p:sldId id="293" r:id="rId46"/>
    <p:sldId id="310" r:id="rId47"/>
    <p:sldId id="311" r:id="rId48"/>
    <p:sldId id="312" r:id="rId49"/>
    <p:sldId id="313" r:id="rId50"/>
    <p:sldId id="314" r:id="rId51"/>
    <p:sldId id="315" r:id="rId52"/>
    <p:sldId id="325" r:id="rId53"/>
    <p:sldId id="316" r:id="rId54"/>
    <p:sldId id="317" r:id="rId55"/>
    <p:sldId id="318" r:id="rId56"/>
    <p:sldId id="319" r:id="rId57"/>
    <p:sldId id="320" r:id="rId58"/>
    <p:sldId id="321" r:id="rId59"/>
    <p:sldId id="309" r:id="rId60"/>
    <p:sldId id="322" r:id="rId61"/>
    <p:sldId id="323" r:id="rId62"/>
    <p:sldId id="324" r:id="rId63"/>
    <p:sldId id="326" r:id="rId64"/>
    <p:sldId id="334" r:id="rId65"/>
    <p:sldId id="328" r:id="rId66"/>
    <p:sldId id="329" r:id="rId67"/>
    <p:sldId id="335" r:id="rId68"/>
    <p:sldId id="331" r:id="rId69"/>
    <p:sldId id="332" r:id="rId70"/>
    <p:sldId id="333" r:id="rId71"/>
    <p:sldId id="267" r:id="rId72"/>
  </p:sldIdLst>
  <p:sldSz cx="9144000" cy="6858000" type="screen4x3"/>
  <p:notesSz cx="67818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16" y="-96"/>
      </p:cViewPr>
      <p:guideLst>
        <p:guide orient="horz" pos="2856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4BB3718C-1D22-4BA7-93D5-8EFCCF55D3FF}" type="datetimeFigureOut">
              <a:rPr lang="zh-TW" altLang="en-US" smtClean="0"/>
              <a:pPr/>
              <a:t>2016/5/12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8180" y="4307205"/>
            <a:ext cx="5425440" cy="4080510"/>
          </a:xfrm>
          <a:prstGeom prst="rect">
            <a:avLst/>
          </a:prstGeom>
        </p:spPr>
        <p:txBody>
          <a:bodyPr vert="horz" lIns="90562" tIns="45281" rIns="90562" bIns="4528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1451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D39B7355-81EA-4BA5-AD3A-778301474A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988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7355-81EA-4BA5-AD3A-778301474A3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03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E78B-07D7-4AE2-A7B3-4EEA0A1C49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Salt</a:t>
            </a:r>
            <a:r>
              <a:rPr lang="en-US" baseline="0" dirty="0" smtClean="0"/>
              <a:t> is? </a:t>
            </a:r>
            <a:r>
              <a:rPr lang="en-US" baseline="0" dirty="0" err="1" smtClean="0"/>
              <a:t>NaCl</a:t>
            </a:r>
            <a:r>
              <a:rPr lang="en-US" baseline="0" dirty="0" smtClean="0"/>
              <a:t>. Form by? Na + Cl.  Balance it: 2Na + Cl2 </a:t>
            </a:r>
            <a:r>
              <a:rPr lang="en-US" baseline="0" dirty="0" smtClean="0">
                <a:sym typeface="Wingdings" pitchFamily="2" charset="2"/>
              </a:rPr>
              <a:t> 2 </a:t>
            </a:r>
            <a:r>
              <a:rPr lang="en-US" baseline="0" dirty="0" err="1" smtClean="0">
                <a:sym typeface="Wingdings" pitchFamily="2" charset="2"/>
              </a:rPr>
              <a:t>NaCl</a:t>
            </a:r>
            <a:r>
              <a:rPr lang="en-US" baseline="0" dirty="0" smtClean="0">
                <a:sym typeface="Wingdings" pitchFamily="2" charset="2"/>
              </a:rPr>
              <a:t>.   Oxidation: see pg. 420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8019-A61C-4166-86AD-DE603E2096F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57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63958A-1753-42F7-9A6A-C3FD2C5257DD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89ADF1-1F03-4116-AC47-DA84F7E17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rWTsWut7Vc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x5JJWI2aa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www.youtube.com/watch?v=YvSkXd_VVYk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15 Acids and 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15.1 Compounds: Fill in the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27432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Compound names:</a:t>
            </a:r>
          </a:p>
          <a:p>
            <a:pPr lvl="1"/>
            <a:r>
              <a:rPr lang="en-US" dirty="0" smtClean="0"/>
              <a:t>Ionic compound</a:t>
            </a:r>
          </a:p>
          <a:p>
            <a:pPr lvl="1"/>
            <a:r>
              <a:rPr lang="en-US" dirty="0" smtClean="0"/>
              <a:t>Molecule</a:t>
            </a:r>
          </a:p>
          <a:p>
            <a:pPr lvl="1"/>
            <a:r>
              <a:rPr lang="en-US" dirty="0" smtClean="0"/>
              <a:t>Covalent compound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Nonmetal-nonmetal</a:t>
            </a:r>
          </a:p>
          <a:p>
            <a:pPr lvl="1"/>
            <a:r>
              <a:rPr lang="en-US" dirty="0" smtClean="0"/>
              <a:t>Metal-metal</a:t>
            </a:r>
          </a:p>
          <a:p>
            <a:pPr lvl="1"/>
            <a:r>
              <a:rPr lang="en-US" dirty="0" smtClean="0"/>
              <a:t>Table salt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Tight valence electrons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685800"/>
            <a:ext cx="3733800" cy="617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Cotton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100" dirty="0" smtClean="0"/>
              <a:t>protein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Crystal lattice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100" dirty="0" smtClean="0"/>
              <a:t>Brittle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Non-crystalline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(except diamond, sugar)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Pattern shifts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like charges repel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Organic compounds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05400"/>
            <a:ext cx="94700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2435">
            <a:off x="5845967" y="4121040"/>
            <a:ext cx="2005143" cy="21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62000"/>
            <a:ext cx="3686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Compounds: Fill in The Chart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838200"/>
            <a:ext cx="3733800" cy="6248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/>
              <a:t>Melting Point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100" dirty="0"/>
              <a:t>Low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100" dirty="0"/>
              <a:t>High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100" dirty="0"/>
              <a:t>Loose bonds between molecules easily </a:t>
            </a:r>
            <a:r>
              <a:rPr lang="en-US" sz="2100" dirty="0" smtClean="0"/>
              <a:t>shaken apart</a:t>
            </a:r>
            <a:endParaRPr lang="en-US" sz="2100" dirty="0"/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100" dirty="0"/>
              <a:t>Strong </a:t>
            </a:r>
            <a:r>
              <a:rPr lang="en-US" sz="2100" dirty="0" smtClean="0"/>
              <a:t>bonds </a:t>
            </a:r>
            <a:r>
              <a:rPr lang="en-US" sz="2100" dirty="0"/>
              <a:t>between compounds need more energy to loosen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914400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/>
              <a:t>Solubility in water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baseline="0" dirty="0" smtClean="0"/>
              <a:t>Low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/>
              <a:t>High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sz="21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100" dirty="0"/>
              <a:t> </a:t>
            </a:r>
            <a:endParaRPr lang="en-US" sz="21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sz="21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2100" dirty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Electrical conductivity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/>
              <a:t>Good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Bad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/>
              <a:t>No ions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Ions are charged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2286000" cy="1133475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1905000"/>
            <a:ext cx="2924175" cy="177165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3962400"/>
            <a:ext cx="2552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Something to Add…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5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Stress Response – Nervous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 descr="C:\Users\ElaineLiu\Documents\D_folder\teaching\instructor CDs\Integrated Science_Hewitt\Chapter_28\A_Images\A_Figures\28_05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284" y="2348880"/>
            <a:ext cx="5090716" cy="2080159"/>
          </a:xfrm>
          <a:prstGeom prst="rect">
            <a:avLst/>
          </a:prstGeom>
          <a:noFill/>
        </p:spPr>
      </p:pic>
      <p:pic>
        <p:nvPicPr>
          <p:cNvPr id="2050" name="Picture 2" descr="C:\Users\ElaineLiu\Documents\D_folder\teaching\instructor CDs\Integrated Science_Hewitt\Chapter_28\A_Images\A_Figures\28_04_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309280" cy="415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9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Stress Response – Nervous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C:\Users\ElaineLiu\Documents\D_folder\teaching\instructor CDs\Integrated Science_Hewitt\Chapter_28\A_Images\A_Figures\28_08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116632"/>
            <a:ext cx="2566987" cy="6583363"/>
          </a:xfrm>
          <a:prstGeom prst="rect">
            <a:avLst/>
          </a:prstGeom>
          <a:noFill/>
        </p:spPr>
      </p:pic>
      <p:pic>
        <p:nvPicPr>
          <p:cNvPr id="5123" name="Picture 3" descr="C:\Users\ElaineLiu\Documents\D_folder\teaching\instructor CDs\Integrated Science_Hewitt\Chapter_28\A_Images\A_Figures\28_09_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9"/>
            <a:ext cx="2736304" cy="1660892"/>
          </a:xfrm>
          <a:prstGeom prst="rect">
            <a:avLst/>
          </a:prstGeom>
          <a:noFill/>
        </p:spPr>
      </p:pic>
      <p:pic>
        <p:nvPicPr>
          <p:cNvPr id="5124" name="Picture 4" descr="C:\Users\ElaineLiu\Documents\D_folder\teaching\instructor CDs\Integrated Science_Hewitt\Chapter_28\A_Images\A_Figures\28_10_Fig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84984"/>
            <a:ext cx="4705598" cy="3218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72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Acid- Base </a:t>
            </a:r>
            <a:r>
              <a:rPr lang="en-US" dirty="0"/>
              <a:t>Reaction: </a:t>
            </a:r>
            <a:r>
              <a:rPr lang="en-US" dirty="0" err="1"/>
              <a:t>Bronsted</a:t>
            </a:r>
            <a:r>
              <a:rPr lang="en-US" dirty="0"/>
              <a:t> – Lowry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D:\instructorCDs\ConceptualIntegratedScience_Hewitt\Integrated Science Part 1\Chapter_20\A_Images\A_Figures\20_Pg406_Un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574800"/>
            <a:ext cx="4657725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15.2 Fill in Pg. 4 (Acids – Base Venn Diagram)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15.2 Fill in Pg. 4 (Acids – Base Venn Diagram)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r>
              <a:rPr lang="en-US" dirty="0" err="1" smtClean="0"/>
              <a:t>Bromthymol</a:t>
            </a:r>
            <a:r>
              <a:rPr lang="en-US" dirty="0" smtClean="0"/>
              <a:t> blue is a pH indicator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16364"/>
            <a:ext cx="5134638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743325" cy="279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87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15.3 </a:t>
            </a:r>
            <a:br>
              <a:rPr lang="en-US" dirty="0" smtClean="0"/>
            </a:br>
            <a:r>
              <a:rPr lang="en-US" dirty="0" smtClean="0"/>
              <a:t>Acids ~ </a:t>
            </a:r>
            <a:r>
              <a:rPr lang="en-US" dirty="0" err="1" smtClean="0"/>
              <a:t>hydronium</a:t>
            </a:r>
            <a:r>
              <a:rPr lang="en-US" dirty="0" smtClean="0"/>
              <a:t> ion</a:t>
            </a:r>
            <a:br>
              <a:rPr lang="en-US" dirty="0" smtClean="0"/>
            </a:br>
            <a:r>
              <a:rPr lang="en-US" dirty="0" smtClean="0"/>
              <a:t>Base ~ Hydroxide 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Pg. 5</a:t>
            </a:r>
          </a:p>
          <a:p>
            <a:r>
              <a:rPr lang="en-US" dirty="0" smtClean="0"/>
              <a:t>When dissolved in water, acid increases ________________ ion concentration.</a:t>
            </a:r>
          </a:p>
          <a:p>
            <a:r>
              <a:rPr lang="en-US" dirty="0" smtClean="0"/>
              <a:t>Show how hydrochloric acid in water makes 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a “strong acid”?</a:t>
            </a:r>
          </a:p>
          <a:p>
            <a:r>
              <a:rPr lang="en-US" dirty="0" smtClean="0"/>
              <a:t>Strong acid examples:</a:t>
            </a:r>
          </a:p>
          <a:p>
            <a:r>
              <a:rPr lang="en-US" dirty="0" smtClean="0"/>
              <a:t>Weak acid examples: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Acid- Base Reaction: </a:t>
            </a:r>
            <a:r>
              <a:rPr lang="en-US" dirty="0" err="1" smtClean="0"/>
              <a:t>Bronsted</a:t>
            </a:r>
            <a:r>
              <a:rPr lang="en-US" dirty="0" smtClean="0"/>
              <a:t> – Lowry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Draw the Bohr models. Show how the </a:t>
            </a:r>
            <a:r>
              <a:rPr lang="en-US" u="sng" dirty="0" smtClean="0">
                <a:solidFill>
                  <a:prstClr val="black"/>
                </a:solidFill>
              </a:rPr>
              <a:t>proton</a:t>
            </a:r>
            <a:r>
              <a:rPr lang="en-US" dirty="0" smtClean="0">
                <a:solidFill>
                  <a:prstClr val="black"/>
                </a:solidFill>
              </a:rPr>
              <a:t> transfers. Show how the </a:t>
            </a:r>
            <a:r>
              <a:rPr lang="en-US" u="sng" dirty="0" smtClean="0">
                <a:solidFill>
                  <a:prstClr val="black"/>
                </a:solidFill>
              </a:rPr>
              <a:t>hydronium ion</a:t>
            </a:r>
            <a:r>
              <a:rPr lang="en-US" dirty="0" smtClean="0">
                <a:solidFill>
                  <a:prstClr val="black"/>
                </a:solidFill>
              </a:rPr>
              <a:t> appears.</a:t>
            </a:r>
          </a:p>
        </p:txBody>
      </p:sp>
      <p:pic>
        <p:nvPicPr>
          <p:cNvPr id="3074" name="Picture 2" descr="D:\instructorCDs\ConceptualIntegratedScience_Hewitt\Integrated Science Part 1\Chapter_20\A_Images\A_Figures\20_Pg407_Un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209800"/>
            <a:ext cx="5053013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4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2498945"/>
              </p:ext>
            </p:extLst>
          </p:nvPr>
        </p:nvGraphicFramePr>
        <p:xfrm>
          <a:off x="457200" y="228600"/>
          <a:ext cx="8001000" cy="609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45367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Citrus</a:t>
                      </a:r>
                      <a:r>
                        <a:rPr lang="en-US" baseline="0" dirty="0" smtClean="0"/>
                        <a:t> fruit (ascorbic acid C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Vinegar (acetic acid C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Toilet-bowl cleaners (</a:t>
                      </a:r>
                      <a:r>
                        <a:rPr lang="en-US" baseline="0" dirty="0" err="1" smtClean="0"/>
                        <a:t>HCl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Soda (carbonic acid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CO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Sour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Turns pH paper red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pH &lt;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r>
                        <a:rPr lang="en-US" dirty="0" smtClean="0"/>
                        <a:t>Baking</a:t>
                      </a:r>
                      <a:r>
                        <a:rPr lang="en-US" baseline="0" dirty="0" smtClean="0"/>
                        <a:t> soda (sodium bicarbonate NaHCO3)</a:t>
                      </a:r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r>
                        <a:rPr lang="en-US" baseline="0" dirty="0" smtClean="0"/>
                        <a:t>Ashes (alkaline) Potassium carbonate K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CO</a:t>
                      </a:r>
                      <a:r>
                        <a:rPr lang="en-US" baseline="-25000" dirty="0" smtClean="0"/>
                        <a:t>3</a:t>
                      </a:r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r>
                        <a:rPr lang="en-US" baseline="0" dirty="0" smtClean="0"/>
                        <a:t>Soap (react base with animal oil) so is basic</a:t>
                      </a:r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r>
                        <a:rPr lang="en-US" baseline="0" dirty="0" smtClean="0"/>
                        <a:t>Drain cleaner sodium hydroxide </a:t>
                      </a:r>
                      <a:r>
                        <a:rPr lang="en-US" baseline="0" dirty="0" err="1" smtClean="0"/>
                        <a:t>NaOH</a:t>
                      </a:r>
                      <a:endParaRPr lang="en-US" baseline="0" dirty="0" smtClean="0"/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r>
                        <a:rPr lang="en-US" baseline="0" dirty="0" smtClean="0"/>
                        <a:t>Bitter</a:t>
                      </a:r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r>
                        <a:rPr lang="en-US" baseline="0" dirty="0" smtClean="0"/>
                        <a:t>Slippery (turns your oils to soap!)</a:t>
                      </a:r>
                    </a:p>
                    <a:p>
                      <a:pPr marL="914400" marR="0" lvl="2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E8637">
                            <a:shade val="75000"/>
                          </a:srgbClr>
                        </a:buClr>
                        <a:buSzPct val="60000"/>
                        <a:buFont typeface="Wingdings"/>
                        <a:buChar char=""/>
                        <a:tabLst/>
                        <a:defRPr/>
                      </a:pPr>
                      <a:r>
                        <a:rPr lang="en-US" baseline="0" dirty="0" smtClean="0"/>
                        <a:t>pH &gt; 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60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15.3 </a:t>
            </a:r>
            <a:br>
              <a:rPr lang="en-US" dirty="0" smtClean="0"/>
            </a:br>
            <a:r>
              <a:rPr lang="en-US" dirty="0" smtClean="0"/>
              <a:t>Acids ~ </a:t>
            </a:r>
            <a:r>
              <a:rPr lang="en-US" dirty="0" err="1" smtClean="0"/>
              <a:t>hydronium</a:t>
            </a:r>
            <a:r>
              <a:rPr lang="en-US" dirty="0" smtClean="0"/>
              <a:t> ion</a:t>
            </a:r>
            <a:br>
              <a:rPr lang="en-US" dirty="0" smtClean="0"/>
            </a:br>
            <a:r>
              <a:rPr lang="en-US" dirty="0" smtClean="0"/>
              <a:t>Base ~ Hydroxide 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Pg. 5</a:t>
            </a:r>
          </a:p>
          <a:p>
            <a:r>
              <a:rPr lang="en-US" dirty="0" smtClean="0"/>
              <a:t>When dissolved in water, base increases ________________ ion concentration.</a:t>
            </a:r>
          </a:p>
          <a:p>
            <a:r>
              <a:rPr lang="en-US" dirty="0" smtClean="0"/>
              <a:t>Show how sodium hydroxide decomposes into ions.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Save room to show how ammonia makes OH- in water.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a “strong base”?</a:t>
            </a:r>
          </a:p>
          <a:p>
            <a:r>
              <a:rPr lang="en-US" dirty="0" smtClean="0"/>
              <a:t>Strong base examples:</a:t>
            </a:r>
          </a:p>
          <a:p>
            <a:r>
              <a:rPr lang="en-US" dirty="0" smtClean="0"/>
              <a:t>Weak base examples: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Acid- Base Reaction: </a:t>
            </a:r>
            <a:r>
              <a:rPr lang="en-US" dirty="0" err="1" smtClean="0"/>
              <a:t>Bronsted</a:t>
            </a:r>
            <a:r>
              <a:rPr lang="en-US" dirty="0" smtClean="0"/>
              <a:t> – Lowry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Draw the Bohr models. Show how the </a:t>
            </a:r>
            <a:r>
              <a:rPr lang="en-US" u="sng" dirty="0" smtClean="0">
                <a:solidFill>
                  <a:prstClr val="black"/>
                </a:solidFill>
              </a:rPr>
              <a:t>proton</a:t>
            </a:r>
            <a:r>
              <a:rPr lang="en-US" dirty="0" smtClean="0">
                <a:solidFill>
                  <a:prstClr val="black"/>
                </a:solidFill>
              </a:rPr>
              <a:t> transfers. Show how the </a:t>
            </a:r>
            <a:r>
              <a:rPr lang="en-US" u="sng" dirty="0" smtClean="0">
                <a:solidFill>
                  <a:prstClr val="black"/>
                </a:solidFill>
              </a:rPr>
              <a:t>hydronium ion</a:t>
            </a:r>
            <a:r>
              <a:rPr lang="en-US" dirty="0" smtClean="0">
                <a:solidFill>
                  <a:prstClr val="black"/>
                </a:solidFill>
              </a:rPr>
              <a:t> appears.</a:t>
            </a:r>
          </a:p>
        </p:txBody>
      </p:sp>
      <p:pic>
        <p:nvPicPr>
          <p:cNvPr id="4098" name="Picture 2" descr="D:\instructorCDs\ConceptualIntegratedScience_Hewitt\Integrated Science Part 1\Chapter_20\A_Images\A_Figures\20_Pg408_Un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282825"/>
            <a:ext cx="53467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7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0198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41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15.3 Neutralization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Acid- Base Reaction (neutralization)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en-US" dirty="0" smtClean="0"/>
              <a:t>Metal from base switches with hydrogen from acid</a:t>
            </a:r>
            <a:endParaRPr lang="en-US" dirty="0"/>
          </a:p>
        </p:txBody>
      </p:sp>
      <p:pic>
        <p:nvPicPr>
          <p:cNvPr id="10242" name="Picture 2" descr="D:\ElaineLiu\instructorCDs\ConceptualIntegratedScience_Hewitt\Integrated Science Part 1\Chapter_20\A_Images\C_Tables\20_01_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6062724" cy="40909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81800" y="23622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Poison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Saltpeter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De-ice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Toothpaste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Acid- Base Reaction: </a:t>
            </a:r>
            <a:r>
              <a:rPr lang="en-US" dirty="0" err="1" smtClean="0"/>
              <a:t>Bronsted</a:t>
            </a:r>
            <a:r>
              <a:rPr lang="en-US" dirty="0" smtClean="0"/>
              <a:t> – Lowry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330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Pg. 410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Hydrogen chloride + sodium hydroxide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 table salt + water</a:t>
            </a:r>
          </a:p>
          <a:p>
            <a:endParaRPr lang="en-US" dirty="0">
              <a:solidFill>
                <a:prstClr val="black"/>
              </a:solidFill>
              <a:sym typeface="Wingdings" pitchFamily="2" charset="2"/>
            </a:endParaRPr>
          </a:p>
          <a:p>
            <a:endParaRPr lang="en-US" dirty="0" smtClean="0">
              <a:solidFill>
                <a:prstClr val="black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Hydrogen chloride + potassium hydroxide 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potassium chloride + water</a:t>
            </a:r>
          </a:p>
          <a:p>
            <a:endParaRPr lang="en-US" dirty="0">
              <a:solidFill>
                <a:prstClr val="black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Sodium (Na) and potassium (K) are needed for our signals to flow along nervous system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3314" name="Picture 2" descr="D:\instructorCDs\ConceptualIntegratedScience_Hewitt\Integrated Science Part 1\Chapter_20\A_Images\B_Photos\20_05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1625600" cy="22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8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Medicine: Water-Soluble salt Can be ABSORBED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7170" name="Picture 2" descr="D:\instructorCDs\ConceptualIntegratedScience_Hewitt\Integrated Science Part 1\Chapter_20\A_Images\A_Figures\20_06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90663"/>
            <a:ext cx="85471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Neutralization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Is it a chemical or physical change?</a:t>
            </a:r>
          </a:p>
        </p:txBody>
      </p:sp>
    </p:spTree>
    <p:extLst>
      <p:ext uri="{BB962C8B-B14F-4D97-AF65-F5344CB8AC3E}">
        <p14:creationId xmlns:p14="http://schemas.microsoft.com/office/powerpoint/2010/main" xmlns="" val="24995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15.3 Neutralization Reaction (Pg. </a:t>
            </a:r>
            <a:r>
              <a:rPr lang="en-US" smtClean="0"/>
              <a:t>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Strength of Acid and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Strong acid: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almost all donates H</a:t>
            </a:r>
            <a:r>
              <a:rPr lang="en-US" baseline="30000" dirty="0" smtClean="0">
                <a:solidFill>
                  <a:prstClr val="black"/>
                </a:solidFill>
              </a:rPr>
              <a:t>+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Split into </a:t>
            </a:r>
            <a:r>
              <a:rPr lang="en-US" dirty="0" err="1" smtClean="0">
                <a:solidFill>
                  <a:prstClr val="black"/>
                </a:solidFill>
              </a:rPr>
              <a:t>monmetal</a:t>
            </a:r>
            <a:r>
              <a:rPr lang="en-US" dirty="0" smtClean="0">
                <a:solidFill>
                  <a:prstClr val="black"/>
                </a:solidFill>
              </a:rPr>
              <a:t> + </a:t>
            </a:r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baseline="30000" dirty="0">
                <a:solidFill>
                  <a:prstClr val="black"/>
                </a:solidFill>
              </a:rPr>
              <a:t>+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and forms H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O</a:t>
            </a:r>
            <a:r>
              <a:rPr lang="en-US" baseline="30000" dirty="0" smtClean="0">
                <a:solidFill>
                  <a:prstClr val="black"/>
                </a:solidFill>
              </a:rPr>
              <a:t>+</a:t>
            </a:r>
            <a:r>
              <a:rPr lang="en-US" dirty="0" smtClean="0">
                <a:solidFill>
                  <a:prstClr val="black"/>
                </a:solidFill>
              </a:rPr>
              <a:t> (hydronium ion)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Strong base: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almost all </a:t>
            </a:r>
            <a:r>
              <a:rPr lang="en-US" dirty="0" smtClean="0">
                <a:solidFill>
                  <a:prstClr val="black"/>
                </a:solidFill>
              </a:rPr>
              <a:t>takes </a:t>
            </a:r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baseline="30000" dirty="0">
                <a:solidFill>
                  <a:prstClr val="black"/>
                </a:solidFill>
              </a:rPr>
              <a:t>+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and forms OH</a:t>
            </a:r>
            <a:r>
              <a:rPr lang="en-US" baseline="30000" dirty="0" smtClean="0">
                <a:solidFill>
                  <a:prstClr val="black"/>
                </a:solidFill>
              </a:rPr>
              <a:t>--</a:t>
            </a:r>
            <a:r>
              <a:rPr lang="en-US" dirty="0" smtClean="0">
                <a:solidFill>
                  <a:prstClr val="black"/>
                </a:solidFill>
              </a:rPr>
              <a:t> (hydroxide ion)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or splits into metal + OH</a:t>
            </a:r>
            <a:r>
              <a:rPr lang="en-US" baseline="30000" dirty="0">
                <a:solidFill>
                  <a:prstClr val="black"/>
                </a:solidFill>
              </a:rPr>
              <a:t>- </a:t>
            </a:r>
            <a:endParaRPr lang="en-US" dirty="0">
              <a:solidFill>
                <a:prstClr val="black"/>
              </a:solidFill>
            </a:endParaRPr>
          </a:p>
          <a:p>
            <a:pPr marL="365760" lvl="1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Corrosive: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Strong acid in medium concentration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(not very corrosive if low concentration)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Weak acid in high concentration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ElaineLiu\Documents\D_folder\teaching\instructor CDs\Integrated Science_Hewitt\Chapter_20\A_Images\B_Photos\20_01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47100" cy="3413125"/>
          </a:xfrm>
          <a:prstGeom prst="rect">
            <a:avLst/>
          </a:prstGeom>
          <a:noFill/>
        </p:spPr>
      </p:pic>
      <p:pic>
        <p:nvPicPr>
          <p:cNvPr id="1027" name="Picture 3" descr="C:\Users\ElaineLiu\Documents\D_folder\teaching\instructor CDs\Integrated Science_Hewitt\Chapter_20\A_Images\B_Photos\20_02_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05200"/>
            <a:ext cx="6026150" cy="315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Strength of Acid and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 these aqueous solutions, which is the stronger base?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9218" name="Picture 2" descr="D:\instructorCDs\ConceptualIntegratedScience_Hewitt\Integrated Science Part 1\Chapter_20\A_Images\A_Figures\20_Pg413_Un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755775"/>
            <a:ext cx="6516687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3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15.3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r>
              <a:rPr lang="en-US" dirty="0" smtClean="0"/>
              <a:t>Both ways reaction:  </a:t>
            </a:r>
            <a:r>
              <a:rPr lang="en-US" dirty="0"/>
              <a:t>Acid or base?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water molecules react with one another?</a:t>
            </a:r>
          </a:p>
          <a:p>
            <a:endParaRPr lang="en-US" dirty="0"/>
          </a:p>
          <a:p>
            <a:r>
              <a:rPr lang="en-US" dirty="0" smtClean="0"/>
              <a:t>Is water neutral? Why?</a:t>
            </a:r>
            <a:endParaRPr lang="en-US" dirty="0"/>
          </a:p>
        </p:txBody>
      </p:sp>
      <p:pic>
        <p:nvPicPr>
          <p:cNvPr id="10242" name="Picture 2" descr="D:\instructorCDs\ConceptualIntegratedScience_Hewitt\Integrated Science Part 1\Chapter_20\A_Images\A_Figures\20_Pg413_UnFig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340475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15.3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r>
              <a:rPr lang="en-US" dirty="0" smtClean="0"/>
              <a:t>Acidic solution</a:t>
            </a:r>
          </a:p>
          <a:p>
            <a:pPr lvl="1"/>
            <a:r>
              <a:rPr lang="en-US" dirty="0" smtClean="0"/>
              <a:t>pH &lt; 7</a:t>
            </a:r>
          </a:p>
          <a:p>
            <a:endParaRPr lang="en-US" dirty="0"/>
          </a:p>
          <a:p>
            <a:r>
              <a:rPr lang="en-US" dirty="0" smtClean="0"/>
              <a:t>Basic solution</a:t>
            </a:r>
          </a:p>
          <a:p>
            <a:pPr lvl="1"/>
            <a:r>
              <a:rPr lang="en-US" dirty="0" smtClean="0"/>
              <a:t>pH &gt; 7</a:t>
            </a:r>
          </a:p>
        </p:txBody>
      </p:sp>
      <p:pic>
        <p:nvPicPr>
          <p:cNvPr id="11266" name="Picture 2" descr="D:\instructorCDs\ConceptualIntegratedScience_Hewitt\Integrated Science Part 1\Chapter_20\A_Images\A_Figures\20_08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4343400" cy="38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instructorCDs\ConceptualIntegratedScience_Hewitt\Integrated Science Part 1\Chapter_20\A_Images\A_Figures\20_09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164" y="136524"/>
            <a:ext cx="2968625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9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15.3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r>
              <a:rPr lang="en-US" dirty="0" smtClean="0"/>
              <a:t>pH is used to describe acidity</a:t>
            </a:r>
          </a:p>
          <a:p>
            <a:pPr lvl="1"/>
            <a:r>
              <a:rPr lang="en-US" dirty="0" smtClean="0"/>
              <a:t>pH = -log[H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</a:t>
            </a:r>
          </a:p>
          <a:p>
            <a:pPr lvl="2"/>
            <a:r>
              <a:rPr lang="en-US" dirty="0" smtClean="0"/>
              <a:t>(molarity)</a:t>
            </a:r>
          </a:p>
          <a:p>
            <a:pPr lvl="2"/>
            <a:endParaRPr lang="en-US" dirty="0"/>
          </a:p>
          <a:p>
            <a:pPr lvl="1"/>
            <a:r>
              <a:rPr lang="en-US" dirty="0" err="1" smtClean="0"/>
              <a:t>pOH</a:t>
            </a:r>
            <a:r>
              <a:rPr lang="en-US" dirty="0" smtClean="0"/>
              <a:t> = -log[OH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</a:t>
            </a:r>
            <a:r>
              <a:rPr lang="en-US" dirty="0"/>
              <a:t>[OH</a:t>
            </a:r>
            <a:r>
              <a:rPr lang="en-US" baseline="30000" dirty="0"/>
              <a:t>-</a:t>
            </a:r>
            <a:r>
              <a:rPr lang="en-US" dirty="0" smtClean="0"/>
              <a:t>]=10</a:t>
            </a:r>
            <a:r>
              <a:rPr lang="en-US" baseline="30000" dirty="0" smtClean="0"/>
              <a:t>-14</a:t>
            </a:r>
            <a:r>
              <a:rPr lang="en-US" dirty="0" smtClean="0"/>
              <a:t>M</a:t>
            </a:r>
          </a:p>
          <a:p>
            <a:pPr lvl="2"/>
            <a:r>
              <a:rPr lang="en-US" dirty="0" smtClean="0"/>
              <a:t>pH + </a:t>
            </a:r>
            <a:r>
              <a:rPr lang="en-US" dirty="0" err="1" smtClean="0"/>
              <a:t>pOH</a:t>
            </a:r>
            <a:r>
              <a:rPr lang="en-US" dirty="0" smtClean="0"/>
              <a:t> = 14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:\instructorCDs\ConceptualIntegratedScience_Hewitt\Integrated Science Part 1\Chapter_20\A_Images\A_Figures\20_09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164" y="136524"/>
            <a:ext cx="2968625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instructorCDs\ConceptualIntegratedScience_Hewitt\Integrated Science Part 1\Chapter_20\A_Images\B_Photos\20_10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34975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9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15.3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r>
              <a:rPr lang="en-US" dirty="0" smtClean="0"/>
              <a:t>pH and the Environment</a:t>
            </a:r>
          </a:p>
          <a:p>
            <a:endParaRPr lang="en-US" dirty="0"/>
          </a:p>
          <a:p>
            <a:pPr lvl="1"/>
            <a:r>
              <a:rPr lang="en-US" dirty="0" smtClean="0"/>
              <a:t>Hydrangeas</a:t>
            </a:r>
          </a:p>
          <a:p>
            <a:pPr lvl="2"/>
            <a:r>
              <a:rPr lang="en-US" dirty="0" smtClean="0"/>
              <a:t>Pink (high pH)                 blue (low pH)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36766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82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DEMO: Making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dirty="0" err="1" smtClean="0"/>
              <a:t>HCl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NaCl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www.youtube.com/watch?v=erWTsWut7Vc</a:t>
            </a:r>
            <a:r>
              <a:rPr lang="en-US" u="sng" dirty="0" smtClean="0"/>
              <a:t> </a:t>
            </a:r>
          </a:p>
          <a:p>
            <a:pPr lvl="1"/>
            <a:r>
              <a:rPr lang="en-US" dirty="0" smtClean="0"/>
              <a:t>No glove and high concentration is dangerous!!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65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15.4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r>
              <a:rPr lang="en-US" dirty="0" smtClean="0"/>
              <a:t>Organic compound = covalent compounds with </a:t>
            </a:r>
            <a:r>
              <a:rPr lang="en-US" u="sng" dirty="0" smtClean="0"/>
              <a:t>carbon-based</a:t>
            </a:r>
            <a:r>
              <a:rPr lang="en-US" dirty="0" smtClean="0"/>
              <a:t> molecules</a:t>
            </a:r>
          </a:p>
          <a:p>
            <a:endParaRPr lang="en-US" dirty="0"/>
          </a:p>
          <a:p>
            <a:r>
              <a:rPr lang="en-US" dirty="0" smtClean="0"/>
              <a:t>Why is carbon so diverse?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15.4 Carbon Backbones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3" y="1524000"/>
            <a:ext cx="7267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29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Hydrocarbons = organic compounds with only C and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r>
              <a:rPr lang="en-US" dirty="0" smtClean="0"/>
              <a:t>Saturated hydrocarbon: each C has 4 single bonds</a:t>
            </a:r>
          </a:p>
          <a:p>
            <a:r>
              <a:rPr lang="en-US" dirty="0" smtClean="0"/>
              <a:t>Unsaturated hydrocarbon: double or triple bond</a:t>
            </a:r>
          </a:p>
          <a:p>
            <a:r>
              <a:rPr lang="en-US" dirty="0" smtClean="0"/>
              <a:t>Aromatic hydrocarbon: based on benzene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5" y="2514600"/>
            <a:ext cx="7724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1492" y="990600"/>
            <a:ext cx="187896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63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15.4 </a:t>
            </a:r>
            <a:r>
              <a:rPr lang="en-US" dirty="0" err="1" smtClean="0"/>
              <a:t>Biochemicals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Carbohydrates: food (sugars)</a:t>
            </a:r>
          </a:p>
          <a:p>
            <a:endParaRPr lang="en-US" dirty="0" smtClean="0"/>
          </a:p>
          <a:p>
            <a:r>
              <a:rPr lang="en-US" dirty="0" smtClean="0"/>
              <a:t>Lipids: fats, oils, waxes (stores energy)</a:t>
            </a:r>
          </a:p>
          <a:p>
            <a:endParaRPr lang="en-US" dirty="0" smtClean="0"/>
          </a:p>
          <a:p>
            <a:r>
              <a:rPr lang="en-US" dirty="0" smtClean="0"/>
              <a:t>Proteins: most cell molecules are proteins</a:t>
            </a:r>
          </a:p>
          <a:p>
            <a:endParaRPr lang="en-US" dirty="0" smtClean="0"/>
          </a:p>
          <a:p>
            <a:r>
              <a:rPr lang="en-US" dirty="0" smtClean="0"/>
              <a:t>Nucleic Acids: (genes) instructions to build proteins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8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ElaineLiu\instructorCDs\ConceptualIntegratedScience_Hewitt\Integrated Science Part 1\Chapter_18\A_Images\A_Figures\18_Pg373_Un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882775"/>
            <a:ext cx="8547100" cy="3090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2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D:\instructorCDs\ConceptualIntegratedScience_Hewitt\Integrated Science Part 1\Chapter_22\A_Images\A_Figures\22_04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41" y="1205345"/>
            <a:ext cx="85471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5491" y="3810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carbohydrate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62545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6900" y="557362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Lipid. Notice like soap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724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Nitrogenous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67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15.4 </a:t>
            </a:r>
            <a:r>
              <a:rPr lang="en-US" dirty="0" err="1" smtClean="0"/>
              <a:t>Biochemicals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350520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Sugars (food for energy)</a:t>
            </a:r>
          </a:p>
          <a:p>
            <a:pPr lvl="1"/>
            <a:r>
              <a:rPr lang="en-US" dirty="0" smtClean="0"/>
              <a:t>glucose,</a:t>
            </a:r>
          </a:p>
          <a:p>
            <a:pPr lvl="1"/>
            <a:r>
              <a:rPr lang="en-US" dirty="0" smtClean="0"/>
              <a:t>Cellulose (plant cell walls).  Glycogen (energy to muscle cells)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3413404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6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15.4 </a:t>
            </a:r>
            <a:r>
              <a:rPr lang="en-US" dirty="0" err="1" smtClean="0"/>
              <a:t>Biochemicals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Fats, oils, waxes (stores energy efficiently)</a:t>
            </a:r>
          </a:p>
          <a:p>
            <a:pPr lvl="1"/>
            <a:r>
              <a:rPr lang="en-US" dirty="0" smtClean="0"/>
              <a:t>Cell membrane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 descr="D:\instructorCDs\ConceptualIntegratedScience_Hewitt\Integrated Science Part 1\Chapter_22\A_Images\A_Figures\22_13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72052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instructorCDs\ConceptualIntegratedScience_Hewitt\Integrated Science Part 1\Chapter_22\A_Images\B_Photos\22_05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460625" cy="15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15.4 </a:t>
            </a:r>
            <a:r>
              <a:rPr lang="en-US" dirty="0" err="1" smtClean="0"/>
              <a:t>Biochemicals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Folded strings of amino acids</a:t>
            </a:r>
          </a:p>
          <a:p>
            <a:pPr lvl="1"/>
            <a:r>
              <a:rPr lang="en-US" dirty="0" smtClean="0"/>
              <a:t>Amino acid = H, O, N, S</a:t>
            </a:r>
          </a:p>
          <a:p>
            <a:pPr lvl="1"/>
            <a:r>
              <a:rPr lang="en-US" dirty="0" smtClean="0"/>
              <a:t>“gates” to cell membrane</a:t>
            </a:r>
          </a:p>
          <a:p>
            <a:pPr lvl="1"/>
            <a:r>
              <a:rPr lang="en-US" dirty="0" smtClean="0"/>
              <a:t>Enzymes (catalysts), hormones, hemoglobin, hair structure</a:t>
            </a:r>
          </a:p>
          <a:p>
            <a:pPr lvl="1"/>
            <a:r>
              <a:rPr lang="en-US" dirty="0" smtClean="0"/>
              <a:t>Only 20 amino acids are found in living things. (we can’t  make 8. eat)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1" name="Picture 3" descr="D:\instructorCDs\ConceptualIntegratedScience_Hewitt\Integrated Science Part 1\Chapter_22\A_Images\A_Figures\22_06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968750" cy="28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instructorCDs\ConceptualIntegratedScience_Hewitt\Integrated Science Part 1\Chapter_29\A_Images\A_Figures\29_06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2133004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4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15.4 </a:t>
            </a:r>
            <a:r>
              <a:rPr lang="en-US" dirty="0" err="1" smtClean="0"/>
              <a:t>Biochemicals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Nucleic Acids: (genes) instructions to build proteins</a:t>
            </a:r>
          </a:p>
          <a:p>
            <a:pPr lvl="1"/>
            <a:r>
              <a:rPr lang="en-US" dirty="0" smtClean="0"/>
              <a:t>DNA (deoxyribonucleic acid)</a:t>
            </a:r>
          </a:p>
          <a:p>
            <a:pPr lvl="1"/>
            <a:r>
              <a:rPr lang="en-US" dirty="0" smtClean="0"/>
              <a:t>RNA (ribonucleic acid)</a:t>
            </a:r>
          </a:p>
          <a:p>
            <a:pPr lvl="1"/>
            <a:r>
              <a:rPr lang="en-US" dirty="0" smtClean="0"/>
              <a:t>Nucleotides: molecules of C, H, O, N, P</a:t>
            </a:r>
          </a:p>
          <a:p>
            <a:pPr lvl="1"/>
            <a:endParaRPr lang="en-US" dirty="0"/>
          </a:p>
        </p:txBody>
      </p:sp>
      <p:pic>
        <p:nvPicPr>
          <p:cNvPr id="8194" name="Picture 2" descr="D:\instructorCDs\ConceptualIntegratedScience_Hewitt\Integrated Science Part 1\Chapter_24\A_Images\A_Figures\24_03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547100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Another Kind of Reaction: Redox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r>
              <a:rPr lang="en-US" dirty="0" smtClean="0"/>
              <a:t>Oxidation-reduction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7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20.4  Oxidation- 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www.youtube.com/watch?v=Mx5JJWI2aaw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was the water necessary?</a:t>
            </a:r>
          </a:p>
          <a:p>
            <a:pPr lvl="1"/>
            <a:r>
              <a:rPr lang="en-US" dirty="0" smtClean="0"/>
              <a:t>What group is sodium in?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www.youtube.com/watch?v=YvSkXd_VVYk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D:\instructorCDs\ConceptualIntegratedScience_Hewitt\Integrated Science Part 1\Chapter_20\A_Images\B_Photos\20_14_Fig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47273"/>
            <a:ext cx="2101252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8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20.4  Oxidation- 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ElaineLiu\instructorCDs\ConceptualIntegratedScience_Hewitt\Integrated Science Part 1\Chapter_20\A_Images\A_Figures\20_15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114800" cy="3785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98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20.4  Oxidation- 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r>
              <a:rPr lang="en-US" dirty="0" smtClean="0"/>
              <a:t>True or false?</a:t>
            </a:r>
          </a:p>
          <a:p>
            <a:pPr lvl="1"/>
            <a:r>
              <a:rPr lang="en-US" dirty="0" smtClean="0"/>
              <a:t>Reducing agents are oxidized in oxidation-reduction reactions.</a:t>
            </a:r>
          </a:p>
          <a:p>
            <a:pPr lvl="1"/>
            <a:r>
              <a:rPr lang="en-US" dirty="0" smtClean="0"/>
              <a:t>Oxidizing agents are reduced in oxidation-reduction reactions.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20.5 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Oxidation-reduction reactions</a:t>
            </a:r>
          </a:p>
          <a:p>
            <a:pPr lvl="1"/>
            <a:r>
              <a:rPr lang="en-US" dirty="0" smtClean="0"/>
              <a:t>Electrochemistry</a:t>
            </a:r>
          </a:p>
          <a:p>
            <a:pPr lvl="2"/>
            <a:r>
              <a:rPr lang="en-US" dirty="0" smtClean="0"/>
              <a:t>Electrolysis: purifying things</a:t>
            </a:r>
          </a:p>
          <a:p>
            <a:pPr lvl="2"/>
            <a:r>
              <a:rPr lang="en-US" dirty="0" smtClean="0"/>
              <a:t>Electroplating</a:t>
            </a:r>
          </a:p>
          <a:p>
            <a:pPr lvl="2"/>
            <a:r>
              <a:rPr lang="en-US" dirty="0" smtClean="0"/>
              <a:t>Batteries</a:t>
            </a:r>
          </a:p>
          <a:p>
            <a:pPr lvl="1"/>
            <a:r>
              <a:rPr lang="en-US" dirty="0" smtClean="0"/>
              <a:t>Oxygen</a:t>
            </a:r>
          </a:p>
          <a:p>
            <a:pPr lvl="2"/>
            <a:r>
              <a:rPr lang="en-US" dirty="0" smtClean="0"/>
              <a:t>Corrosion (metal + oxygen)</a:t>
            </a:r>
          </a:p>
          <a:p>
            <a:pPr lvl="2"/>
            <a:r>
              <a:rPr lang="en-US" dirty="0" smtClean="0"/>
              <a:t>Combustion (nonmetal +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4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18.3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873752"/>
          </a:xfrm>
        </p:spPr>
        <p:txBody>
          <a:bodyPr/>
          <a:lstStyle/>
          <a:p>
            <a:r>
              <a:rPr lang="en-US" altLang="zh-TW" dirty="0" smtClean="0"/>
              <a:t>Bonds between molecules </a:t>
            </a:r>
          </a:p>
          <a:p>
            <a:pPr lvl="1"/>
            <a:r>
              <a:rPr lang="en-US" altLang="zh-TW" dirty="0" smtClean="0"/>
              <a:t>“sticky” = polar</a:t>
            </a:r>
          </a:p>
          <a:p>
            <a:pPr lvl="1"/>
            <a:r>
              <a:rPr lang="en-US" altLang="zh-TW" dirty="0" smtClean="0"/>
              <a:t>Hydrogen bond</a:t>
            </a:r>
            <a:endParaRPr lang="zh-TW" altLang="en-US" dirty="0"/>
          </a:p>
        </p:txBody>
      </p:sp>
      <p:pic>
        <p:nvPicPr>
          <p:cNvPr id="3074" name="Picture 2" descr="C:\Users\ElaineLiu\Documents\D_folder\teaching\instructor CDs\Integrated Science_Hewitt\Chapter_17\A_Images\A_Figures\17_32_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624604" cy="2228850"/>
          </a:xfrm>
          <a:prstGeom prst="rect">
            <a:avLst/>
          </a:prstGeom>
          <a:noFill/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800600" y="1524000"/>
            <a:ext cx="365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Sugar water solution</a:t>
            </a:r>
          </a:p>
        </p:txBody>
      </p:sp>
      <p:pic>
        <p:nvPicPr>
          <p:cNvPr id="3075" name="Picture 3" descr="C:\Users\ElaineLiu\Documents\D_folder\teaching\instructor CDs\Integrated Science_Hewitt\Chapter_18\A_Images\A_Figures\18_11_Fig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438400"/>
            <a:ext cx="5840412" cy="2998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20.5 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Oxidation-reduction reactions</a:t>
            </a:r>
          </a:p>
          <a:p>
            <a:pPr lvl="1"/>
            <a:r>
              <a:rPr lang="en-US" dirty="0" smtClean="0"/>
              <a:t>Chemicals </a:t>
            </a:r>
            <a:r>
              <a:rPr lang="en-US" dirty="0" smtClean="0">
                <a:sym typeface="Wingdings" pitchFamily="2" charset="2"/>
              </a:rPr>
              <a:t> electricity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Example?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Electricity  chemicals  (electrolysis)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DEMO # 3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DEMO # 4</a:t>
            </a:r>
            <a:endParaRPr lang="en-US" dirty="0"/>
          </a:p>
        </p:txBody>
      </p:sp>
      <p:pic>
        <p:nvPicPr>
          <p:cNvPr id="15362" name="Picture 2" descr="D:\instructorCDs\ConceptualIntegratedScience_Hewitt\Integrated Science Part 1\Chapter_20\A_Images\B_Photos\20_23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1825" y="3435133"/>
            <a:ext cx="2279650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instructorCDs\ConceptualIntegratedScience_Hewitt\Integrated Science Part 1\Chapter_20\A_Images\B_Photos\20_19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5718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78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Demo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D:\instructorCDs\ConceptualIntegratedScience_Hewitt\Integrated Science Part 1\Chapter_20\A_Images\B_Photos\20_23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279650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46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20.5 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en-US" dirty="0" smtClean="0"/>
              <a:t>Electrolysis – recharge a car battery</a:t>
            </a:r>
          </a:p>
          <a:p>
            <a:endParaRPr lang="en-US" dirty="0" smtClean="0"/>
          </a:p>
          <a:p>
            <a:r>
              <a:rPr lang="en-US" dirty="0" smtClean="0"/>
              <a:t>Another example: Figure 20.23</a:t>
            </a:r>
          </a:p>
          <a:p>
            <a:pPr lvl="1" algn="ctr">
              <a:buNone/>
            </a:pPr>
            <a:r>
              <a:rPr lang="en-US" dirty="0" smtClean="0"/>
              <a:t>Spark + 2H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2H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146" name="Picture 2" descr="D:\ElaineLiu\instructorCDs\ConceptualIntegratedScience_Hewitt\Integrated Science Part 1\Chapter_20\A_Images\B_Photos\20_23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2279650" cy="3560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0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Electroplating</a:t>
            </a:r>
          </a:p>
          <a:p>
            <a:endParaRPr lang="en-US" dirty="0"/>
          </a:p>
          <a:p>
            <a:r>
              <a:rPr lang="en-US" dirty="0" smtClean="0"/>
              <a:t>Purifying aluminum (efficient way discovered 1884)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0867551"/>
              </p:ext>
            </p:extLst>
          </p:nvPr>
        </p:nvGraphicFramePr>
        <p:xfrm>
          <a:off x="1295400" y="2971800"/>
          <a:ext cx="6096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 per pound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1855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1885 -- 100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1890 -- 2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1990 – 0.74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$100,000. </a:t>
                      </a:r>
                      <a:r>
                        <a:rPr lang="en-US" dirty="0" err="1" smtClean="0"/>
                        <a:t>Napolean’s</a:t>
                      </a:r>
                      <a:r>
                        <a:rPr lang="en-US" dirty="0" smtClean="0"/>
                        <a:t> dinnerware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Demo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D:\instructorCDs\ConceptualIntegratedScience_Hewitt\Integrated Science Part 1\Chapter_20\A_Images\B_Photos\20_19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5718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6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20.5 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ElaineLiu\instructorCDs\ConceptualIntegratedScience_Hewitt\Integrated Science Part 1\Chapter_20\A_Images\A_Figures\20_16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218237" cy="4675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93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20.5 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ElaineLiu\instructorCDs\ConceptualIntegratedScience_Hewitt\Integrated Science Part 1\Chapter_20\A_Images\A_Figures\20_17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547100" cy="5126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8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20.5 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ElaineLiu\instructorCDs\ConceptualIntegratedScience_Hewitt\Integrated Science Part 1\Chapter_20\A_Images\A_Figures\20_18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669213" cy="523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2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20.5 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Alkaline battery: zinc as source of electrons</a:t>
            </a:r>
          </a:p>
          <a:p>
            <a:pPr lvl="1"/>
            <a:r>
              <a:rPr lang="en-US" dirty="0" smtClean="0"/>
              <a:t>Alkaline paste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Lithium metal as source of electrons</a:t>
            </a:r>
          </a:p>
          <a:p>
            <a:endParaRPr lang="en-US" dirty="0" smtClean="0"/>
          </a:p>
          <a:p>
            <a:r>
              <a:rPr lang="en-US" dirty="0" smtClean="0"/>
              <a:t>Battery: involves</a:t>
            </a:r>
          </a:p>
          <a:p>
            <a:pPr lvl="1"/>
            <a:r>
              <a:rPr lang="en-US" dirty="0" smtClean="0"/>
              <a:t>2 materials oxidize-reduce each other</a:t>
            </a:r>
          </a:p>
          <a:p>
            <a:pPr lvl="1"/>
            <a:r>
              <a:rPr lang="en-US" dirty="0" smtClean="0"/>
              <a:t>They are connected by a path for ions to balance the electron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0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smtClean="0"/>
              <a:t>Oxidation-Reduction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99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Side Note: Sucrose (Pg. 460)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ElaineLiu\Documents\D_folder\teaching\instructor CDs\Integrated Science_Hewitt\Chapter_21\A_Images\A_Figures\21_31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488113" cy="483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22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20.5 Electrochemistry: Fuel cell (Fig. 20.21)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ElaineLiu\instructorCDs\ConceptualIntegratedScience_Hewitt\Integrated Science Part 1\Chapter_20\A_Images\A_Figures\20_21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47100" cy="569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6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20.5 Electrochemistry: Fuel cell (Fig. 20.21)</a:t>
            </a:r>
            <a:endParaRPr lang="en-US" dirty="0"/>
          </a:p>
        </p:txBody>
      </p:sp>
      <p:pic>
        <p:nvPicPr>
          <p:cNvPr id="5" name="Picture 2" descr="D:\ElaineLiu\instructorCDs\ConceptualIntegratedScience_Hewitt\Integrated Science Part 1\Chapter_20\A_Images\A_Figures\20_21_Figure.jpg"/>
          <p:cNvPicPr>
            <a:picLocks noChangeAspect="1" noChangeArrowheads="1"/>
          </p:cNvPicPr>
          <p:nvPr/>
        </p:nvPicPr>
        <p:blipFill>
          <a:blip r:embed="rId2" cstate="print"/>
          <a:srcRect r="60773"/>
          <a:stretch>
            <a:fillRect/>
          </a:stretch>
        </p:blipFill>
        <p:spPr bwMode="auto">
          <a:xfrm>
            <a:off x="304800" y="838200"/>
            <a:ext cx="3352800" cy="569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37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20.5 Electrochemistry: Fuel cell (Fig. 20.21)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en-US" dirty="0" smtClean="0"/>
              <a:t>Used in space shuttles for electricity. Also provides water.</a:t>
            </a:r>
          </a:p>
          <a:p>
            <a:endParaRPr lang="en-US" dirty="0"/>
          </a:p>
        </p:txBody>
      </p:sp>
      <p:pic>
        <p:nvPicPr>
          <p:cNvPr id="11266" name="Picture 2" descr="D:\ElaineLiu\instructorCDs\ConceptualIntegratedScience_Hewitt\Integrated Science Part 1\Chapter_20\A_Images\B_Photos\20_22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138863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60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20.6 Corrosion and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Oxygen is the most common oxidizing agent (oxygen reduces)</a:t>
            </a:r>
          </a:p>
          <a:p>
            <a:pPr lvl="1"/>
            <a:r>
              <a:rPr lang="en-US" dirty="0" smtClean="0"/>
              <a:t>Oxygen plucks electrons from lower left elements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 common oxidation-reduction reactions</a:t>
            </a:r>
          </a:p>
          <a:p>
            <a:pPr lvl="1"/>
            <a:r>
              <a:rPr lang="en-US" dirty="0" smtClean="0"/>
              <a:t>Corrosion: metal deteriorates (with oxygen)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Combustion: nonmetal + oxygen </a:t>
            </a:r>
            <a:r>
              <a:rPr lang="en-US" dirty="0" smtClean="0">
                <a:sym typeface="Wingdings" pitchFamily="2" charset="2"/>
              </a:rPr>
              <a:t> water +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energy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753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20.6 Corrosion: an oxidation-reduction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US" dirty="0" smtClean="0"/>
              <a:t>Metal deteriorates</a:t>
            </a:r>
          </a:p>
          <a:p>
            <a:endParaRPr lang="en-US" dirty="0" smtClean="0"/>
          </a:p>
          <a:p>
            <a:r>
              <a:rPr lang="en-US" dirty="0" smtClean="0"/>
              <a:t>Iron        +   oxygen       +    water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 rust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4Fe         +      3O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        +     3H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    2Fe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· 3H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8984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20.6 Corrosion : an oxidation-reduction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848600" cy="5407152"/>
          </a:xfrm>
        </p:spPr>
        <p:txBody>
          <a:bodyPr/>
          <a:lstStyle/>
          <a:p>
            <a:r>
              <a:rPr lang="en-US" dirty="0" smtClean="0"/>
              <a:t>Rust  - not harmful</a:t>
            </a:r>
          </a:p>
          <a:p>
            <a:r>
              <a:rPr lang="en-US" dirty="0" smtClean="0"/>
              <a:t>loss of iron - harmful.</a:t>
            </a:r>
            <a:endParaRPr lang="en-US" dirty="0"/>
          </a:p>
        </p:txBody>
      </p:sp>
      <p:pic>
        <p:nvPicPr>
          <p:cNvPr id="7170" name="Picture 2" descr="D:\ElaineLiu\instructorCDs\ConceptualIntegratedScience_Hewitt\Integrated Science Part 1\Chapter_20\A_Images\B_Photos\20_24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621213" cy="3627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96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20.6 Corrosion : an oxidation-reduction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5407152"/>
          </a:xfrm>
        </p:spPr>
        <p:txBody>
          <a:bodyPr/>
          <a:lstStyle/>
          <a:p>
            <a:r>
              <a:rPr lang="en-US" u="sng" dirty="0" smtClean="0"/>
              <a:t>Aluminum</a:t>
            </a:r>
            <a:r>
              <a:rPr lang="en-US" dirty="0" smtClean="0"/>
              <a:t> is easily oxidized by oxygen </a:t>
            </a:r>
            <a:r>
              <a:rPr lang="en-US" dirty="0" smtClean="0">
                <a:sym typeface="Wingdings" pitchFamily="2" charset="2"/>
              </a:rPr>
              <a:t> Al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3</a:t>
            </a:r>
          </a:p>
          <a:p>
            <a:pPr lvl="1"/>
            <a:r>
              <a:rPr lang="en-US" dirty="0" smtClean="0"/>
              <a:t>Aluminum oxide</a:t>
            </a:r>
          </a:p>
          <a:p>
            <a:pPr lvl="1"/>
            <a:r>
              <a:rPr lang="en-US" dirty="0" smtClean="0"/>
              <a:t>Waterproof layer</a:t>
            </a:r>
          </a:p>
          <a:p>
            <a:pPr lvl="1"/>
            <a:r>
              <a:rPr lang="en-US" dirty="0" smtClean="0"/>
              <a:t>Shield prevents more oxidation</a:t>
            </a:r>
          </a:p>
          <a:p>
            <a:r>
              <a:rPr lang="en-US" dirty="0" smtClean="0"/>
              <a:t>Galvanization – make a protective, water-proof oxidized coat</a:t>
            </a:r>
          </a:p>
          <a:p>
            <a:pPr lvl="1"/>
            <a:r>
              <a:rPr lang="en-US" dirty="0" smtClean="0"/>
              <a:t>Iron coated with Zinc</a:t>
            </a:r>
          </a:p>
          <a:p>
            <a:endParaRPr lang="en-US" dirty="0" smtClean="0"/>
          </a:p>
        </p:txBody>
      </p:sp>
      <p:pic>
        <p:nvPicPr>
          <p:cNvPr id="8194" name="Picture 2" descr="D:\ElaineLiu\instructorCDs\ConceptualIntegratedScience_Hewitt\Integrated Science Part 1\Chapter_20\A_Images\B_Photos\20_25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3419475" cy="250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75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20.6  Combustion : an oxidation-reduction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82000" cy="5407152"/>
          </a:xfrm>
        </p:spPr>
        <p:txBody>
          <a:bodyPr/>
          <a:lstStyle/>
          <a:p>
            <a:r>
              <a:rPr lang="en-US" dirty="0" smtClean="0"/>
              <a:t>Nonmetal reacts with oxygen </a:t>
            </a:r>
          </a:p>
          <a:p>
            <a:r>
              <a:rPr lang="en-US" dirty="0" smtClean="0"/>
              <a:t>Exothermic reaction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Nonmetal       +    oxygen    </a:t>
            </a:r>
            <a:r>
              <a:rPr lang="en-US" dirty="0" smtClean="0">
                <a:sym typeface="Wingdings" pitchFamily="2" charset="2"/>
              </a:rPr>
              <a:t>     water       +  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   +   energy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         CH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        </a:t>
            </a:r>
            <a:r>
              <a:rPr lang="en-US" dirty="0">
                <a:sym typeface="Wingdings" pitchFamily="2" charset="2"/>
              </a:rPr>
              <a:t>+      </a:t>
            </a:r>
            <a:r>
              <a:rPr lang="en-US" dirty="0" smtClean="0">
                <a:sym typeface="Wingdings" pitchFamily="2" charset="2"/>
              </a:rPr>
              <a:t>2O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           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      +   </a:t>
            </a:r>
            <a:r>
              <a:rPr lang="en-US" dirty="0">
                <a:sym typeface="Wingdings" pitchFamily="2" charset="2"/>
              </a:rPr>
              <a:t>CO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+  energy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7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20.6 Combustion : an oxidation-reduction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686800" cy="5407152"/>
          </a:xfrm>
        </p:spPr>
        <p:txBody>
          <a:bodyPr/>
          <a:lstStyle/>
          <a:p>
            <a:r>
              <a:rPr lang="en-US" dirty="0" smtClean="0"/>
              <a:t>Hydrogen + oxygen </a:t>
            </a:r>
            <a:r>
              <a:rPr lang="en-US" dirty="0" smtClean="0">
                <a:sym typeface="Wingdings" pitchFamily="2" charset="2"/>
              </a:rPr>
              <a:t> violent reaction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Rocket launch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Wood &amp; fossil-fuel (carbon-based) 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water + energy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7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20.6 Combustion : an oxidation-reduction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Methane + oxygen  carbon dioxide + water + energy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D:\ElaineLiu\instructorCDs\ConceptualIntegratedScience_Hewitt\Integrated Science Part 1\Chapter_20\A_Images\A_Figures\20_26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16100"/>
            <a:ext cx="8150225" cy="504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72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altLang="zh-TW" dirty="0" smtClean="0"/>
              <a:t>18.3 Making Solutions: Saltwater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915400" cy="5102352"/>
          </a:xfrm>
        </p:spPr>
        <p:txBody>
          <a:bodyPr/>
          <a:lstStyle/>
          <a:p>
            <a:r>
              <a:rPr lang="en-US" altLang="zh-TW" dirty="0" smtClean="0"/>
              <a:t>Is this ion-dipole, dipole-dipole, or dipole-induced dipole? </a:t>
            </a:r>
          </a:p>
          <a:p>
            <a:pPr lvl="1"/>
            <a:r>
              <a:rPr lang="en-US" altLang="zh-TW" dirty="0" smtClean="0"/>
              <a:t>Ion-dipole</a:t>
            </a:r>
          </a:p>
          <a:p>
            <a:r>
              <a:rPr lang="en-US" altLang="zh-TW" dirty="0" smtClean="0"/>
              <a:t>Does dissolving table salt dissolve the ionic bonds? Yes.</a:t>
            </a:r>
          </a:p>
          <a:p>
            <a:pPr lvl="1"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 descr="C:\Users\ElaineLiu\Documents\D_folder\teaching\instructor CDs\Integrated Science_Hewitt\Chapter_17\A_Images\A_Figures\17_31_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6026150" cy="3489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839200" cy="5178552"/>
          </a:xfrm>
        </p:spPr>
        <p:txBody>
          <a:bodyPr/>
          <a:lstStyle/>
          <a:p>
            <a:r>
              <a:rPr lang="en-US" dirty="0" smtClean="0"/>
              <a:t>Electrons transfer</a:t>
            </a:r>
          </a:p>
          <a:p>
            <a:r>
              <a:rPr lang="en-US" dirty="0" smtClean="0"/>
              <a:t>Polar covalent bonds </a:t>
            </a:r>
            <a:r>
              <a:rPr lang="en-US" dirty="0" smtClean="0">
                <a:sym typeface="Wingdings" pitchFamily="2" charset="2"/>
              </a:rPr>
              <a:t> </a:t>
            </a:r>
            <a:r>
              <a:rPr lang="en-US" dirty="0" smtClean="0"/>
              <a:t> non-polar covalent bonds</a:t>
            </a:r>
          </a:p>
          <a:p>
            <a:endParaRPr lang="en-US" dirty="0" smtClean="0"/>
          </a:p>
          <a:p>
            <a:r>
              <a:rPr lang="en-US" dirty="0" smtClean="0"/>
              <a:t>“combustion” occurs in food</a:t>
            </a:r>
          </a:p>
          <a:p>
            <a:pPr>
              <a:buNone/>
            </a:pPr>
            <a:r>
              <a:rPr lang="en-US" dirty="0" smtClean="0"/>
              <a:t>	         Food   +                 O</a:t>
            </a:r>
            <a:r>
              <a:rPr lang="en-US" baseline="-25000" dirty="0" smtClean="0"/>
              <a:t>2</a:t>
            </a:r>
            <a:r>
              <a:rPr lang="en-US" dirty="0" smtClean="0"/>
              <a:t>                 </a:t>
            </a:r>
            <a:r>
              <a:rPr lang="en-US" dirty="0" smtClean="0">
                <a:sym typeface="Wingdings" pitchFamily="2" charset="2"/>
              </a:rPr>
              <a:t>   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   +   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   +   energy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(like methane)     (breathed)             (exhaled)               (warmth)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20.6 Combustion : an oxidation-reduction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9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15962"/>
          </a:xfrm>
        </p:spPr>
        <p:txBody>
          <a:bodyPr/>
          <a:lstStyle/>
          <a:p>
            <a:r>
              <a:rPr lang="en-US" altLang="zh-TW" dirty="0" smtClean="0"/>
              <a:t>Electrolyte or not? (covalent? Ionic?)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77200" cy="5330952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electrolyte</a:t>
            </a:r>
          </a:p>
        </p:txBody>
      </p:sp>
      <p:pic>
        <p:nvPicPr>
          <p:cNvPr id="8194" name="Picture 2" descr="D:\instructorCDs\ConceptualIntegratedScience_Hewitt\Integrated Science Part 1\Chapter_20\A_Images\B_Photos\20_07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51050"/>
            <a:ext cx="85471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0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315</TotalTime>
  <Words>1407</Words>
  <Application>Microsoft Office PowerPoint</Application>
  <PresentationFormat>如螢幕大小 (4:3)</PresentationFormat>
  <Paragraphs>366</Paragraphs>
  <Slides>71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72" baseType="lpstr">
      <vt:lpstr>Oriel</vt:lpstr>
      <vt:lpstr>Ch. 15 Acids and Bases</vt:lpstr>
      <vt:lpstr>投影片 2</vt:lpstr>
      <vt:lpstr>投影片 3</vt:lpstr>
      <vt:lpstr>投影片 4</vt:lpstr>
      <vt:lpstr>18.3 Solutions</vt:lpstr>
      <vt:lpstr>Side Note: Sucrose (Pg. 460)</vt:lpstr>
      <vt:lpstr>18.3 Making Solutions: Saltwater</vt:lpstr>
      <vt:lpstr>Electrolyte or not? (covalent? Ionic?)</vt:lpstr>
      <vt:lpstr>投影片 9</vt:lpstr>
      <vt:lpstr>15.1 Compounds: Fill in the chart</vt:lpstr>
      <vt:lpstr>Compounds: Fill in The Chart</vt:lpstr>
      <vt:lpstr>Something to Add…</vt:lpstr>
      <vt:lpstr>Stress Response – Nervous System</vt:lpstr>
      <vt:lpstr>Stress Response – Nervous System</vt:lpstr>
      <vt:lpstr>Acid- Base Reaction: Bronsted – Lowry definition</vt:lpstr>
      <vt:lpstr>15.2 Fill in Pg. 4 (Acids – Base Venn Diagram)</vt:lpstr>
      <vt:lpstr>15.2 Fill in Pg. 4 (Acids – Base Venn Diagram)</vt:lpstr>
      <vt:lpstr>15.3  Acids ~ hydronium ion Base ~ Hydroxide ion</vt:lpstr>
      <vt:lpstr>Acid- Base Reaction: Bronsted – Lowry definition</vt:lpstr>
      <vt:lpstr>15.3  Acids ~ hydronium ion Base ~ Hydroxide ion</vt:lpstr>
      <vt:lpstr>Acid- Base Reaction: Bronsted – Lowry definition</vt:lpstr>
      <vt:lpstr>投影片 22</vt:lpstr>
      <vt:lpstr>15.3 Neutralization Reaction</vt:lpstr>
      <vt:lpstr>Acid- Base Reaction (neutralization)</vt:lpstr>
      <vt:lpstr>Acid- Base Reaction: Bronsted – Lowry definition</vt:lpstr>
      <vt:lpstr>Medicine: Water-Soluble salt Can be ABSORBED</vt:lpstr>
      <vt:lpstr>Neutralization</vt:lpstr>
      <vt:lpstr>15.3 Neutralization Reaction (Pg. 6)</vt:lpstr>
      <vt:lpstr>Strength of Acid and Base</vt:lpstr>
      <vt:lpstr>Strength of Acid and Base</vt:lpstr>
      <vt:lpstr>15.3 pH</vt:lpstr>
      <vt:lpstr>15.3 pH</vt:lpstr>
      <vt:lpstr>15.3 pH</vt:lpstr>
      <vt:lpstr>15.3 pH</vt:lpstr>
      <vt:lpstr>DEMO: Making Salt</vt:lpstr>
      <vt:lpstr>15.4 Organic Compounds</vt:lpstr>
      <vt:lpstr>15.4 Carbon Backbones</vt:lpstr>
      <vt:lpstr>Hydrocarbons = organic compounds with only C and H</vt:lpstr>
      <vt:lpstr>15.4 Biochemicals</vt:lpstr>
      <vt:lpstr>投影片 40</vt:lpstr>
      <vt:lpstr>15.4 Biochemicals</vt:lpstr>
      <vt:lpstr>15.4 Biochemicals</vt:lpstr>
      <vt:lpstr>15.4 Biochemicals</vt:lpstr>
      <vt:lpstr>15.4 Biochemicals</vt:lpstr>
      <vt:lpstr>Another Kind of Reaction: Redox</vt:lpstr>
      <vt:lpstr>20.4  Oxidation- Reduction Reaction</vt:lpstr>
      <vt:lpstr>20.4  Oxidation- Reduction Reaction</vt:lpstr>
      <vt:lpstr>20.4  Oxidation- Reduction Reaction</vt:lpstr>
      <vt:lpstr>20.5 Electrochemistry</vt:lpstr>
      <vt:lpstr>20.5 Electrochemistry</vt:lpstr>
      <vt:lpstr>Demo #3</vt:lpstr>
      <vt:lpstr>20.5 Electrochemistry</vt:lpstr>
      <vt:lpstr>Electrolysis</vt:lpstr>
      <vt:lpstr>Demo #4</vt:lpstr>
      <vt:lpstr>20.5 Electrochemistry</vt:lpstr>
      <vt:lpstr>20.5 Electrochemistry</vt:lpstr>
      <vt:lpstr>20.5 Electrochemistry</vt:lpstr>
      <vt:lpstr>20.5 Electrochemistry</vt:lpstr>
      <vt:lpstr>Oxidation-Reduction</vt:lpstr>
      <vt:lpstr>20.5 Electrochemistry: Fuel cell (Fig. 20.21)</vt:lpstr>
      <vt:lpstr>20.5 Electrochemistry: Fuel cell (Fig. 20.21)</vt:lpstr>
      <vt:lpstr>20.5 Electrochemistry: Fuel cell (Fig. 20.21)</vt:lpstr>
      <vt:lpstr>20.6 Corrosion and Combustion</vt:lpstr>
      <vt:lpstr>20.6 Corrosion: an oxidation-reduction reaction</vt:lpstr>
      <vt:lpstr>20.6 Corrosion : an oxidation-reduction reaction</vt:lpstr>
      <vt:lpstr>20.6 Corrosion : an oxidation-reduction reaction</vt:lpstr>
      <vt:lpstr>20.6  Combustion : an oxidation-reduction reaction</vt:lpstr>
      <vt:lpstr>20.6 Combustion : an oxidation-reduction reaction</vt:lpstr>
      <vt:lpstr>20.6 Combustion : an oxidation-reduction reaction</vt:lpstr>
      <vt:lpstr>20.6 Combustion : an oxidation-reduction reaction</vt:lpstr>
      <vt:lpstr>投影片 71</vt:lpstr>
    </vt:vector>
  </TitlesOfParts>
  <Company>PAS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15 Acids and Bases</dc:title>
  <dc:creator>PAS</dc:creator>
  <cp:lastModifiedBy>ElaineLiu</cp:lastModifiedBy>
  <cp:revision>87</cp:revision>
  <cp:lastPrinted>2012-03-19T01:35:02Z</cp:lastPrinted>
  <dcterms:created xsi:type="dcterms:W3CDTF">2011-03-09T01:15:20Z</dcterms:created>
  <dcterms:modified xsi:type="dcterms:W3CDTF">2016-05-11T23:27:12Z</dcterms:modified>
</cp:coreProperties>
</file>